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4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slideLayout" Target="../slideLayouts/slideLayout11.xml"/><Relationship Id="rId11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Hypothesis Testing for Taxi Fare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Presented by Prajakta Menkudale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2645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54179"/>
            <a:ext cx="4252913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Recommendations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1048941" y="4166235"/>
            <a:ext cx="6181130" cy="170021"/>
          </a:xfrm>
          <a:prstGeom prst="roundRect">
            <a:avLst>
              <a:gd name="adj" fmla="val 15009"/>
            </a:avLst>
          </a:prstGeom>
          <a:solidFill>
            <a:srgbClr val="5F5153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3996095"/>
            <a:ext cx="510302" cy="510302"/>
          </a:xfrm>
          <a:prstGeom prst="roundRect">
            <a:avLst>
              <a:gd name="adj" fmla="val 89594"/>
            </a:avLst>
          </a:prstGeom>
          <a:solidFill>
            <a:srgbClr val="5F5153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306" y="4123730"/>
            <a:ext cx="255151" cy="2551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63811" y="4676418"/>
            <a:ext cx="2756059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Dynamic Pricing Strategy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963811" y="5044202"/>
            <a:ext cx="60963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Implement distance-based algorithms with time-of-day multipliers</a:t>
            </a:r>
            <a:endParaRPr lang="en-US" sz="1300" dirty="0"/>
          </a:p>
        </p:txBody>
      </p:sp>
      <p:sp>
        <p:nvSpPr>
          <p:cNvPr id="9" name="Shape 5"/>
          <p:cNvSpPr/>
          <p:nvPr/>
        </p:nvSpPr>
        <p:spPr>
          <a:xfrm>
            <a:off x="7655362" y="3911084"/>
            <a:ext cx="6181130" cy="170021"/>
          </a:xfrm>
          <a:prstGeom prst="roundRect">
            <a:avLst>
              <a:gd name="adj" fmla="val 15009"/>
            </a:avLst>
          </a:prstGeom>
          <a:solidFill>
            <a:srgbClr val="5F5153"/>
          </a:solidFill>
          <a:ln/>
        </p:spPr>
      </p:sp>
      <p:sp>
        <p:nvSpPr>
          <p:cNvPr id="10" name="Shape 6"/>
          <p:cNvSpPr/>
          <p:nvPr/>
        </p:nvSpPr>
        <p:spPr>
          <a:xfrm>
            <a:off x="7400211" y="3740944"/>
            <a:ext cx="510302" cy="510302"/>
          </a:xfrm>
          <a:prstGeom prst="roundRect">
            <a:avLst>
              <a:gd name="adj" fmla="val 89594"/>
            </a:avLst>
          </a:prstGeom>
          <a:solidFill>
            <a:srgbClr val="5F5153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27727" y="3868579"/>
            <a:ext cx="255151" cy="25515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570232" y="4421267"/>
            <a:ext cx="2426494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Payment Optimization</a:t>
            </a:r>
            <a:endParaRPr lang="en-US" sz="1650" dirty="0"/>
          </a:p>
        </p:txBody>
      </p:sp>
      <p:sp>
        <p:nvSpPr>
          <p:cNvPr id="13" name="Text 8"/>
          <p:cNvSpPr/>
          <p:nvPr/>
        </p:nvSpPr>
        <p:spPr>
          <a:xfrm>
            <a:off x="7570232" y="4789051"/>
            <a:ext cx="60963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Incentivize digital payments to increase tip revenue</a:t>
            </a:r>
            <a:endParaRPr lang="en-US" sz="1300" dirty="0"/>
          </a:p>
        </p:txBody>
      </p:sp>
      <p:sp>
        <p:nvSpPr>
          <p:cNvPr id="14" name="Shape 9"/>
          <p:cNvSpPr/>
          <p:nvPr/>
        </p:nvSpPr>
        <p:spPr>
          <a:xfrm>
            <a:off x="1048941" y="6081713"/>
            <a:ext cx="6181130" cy="170021"/>
          </a:xfrm>
          <a:prstGeom prst="roundRect">
            <a:avLst>
              <a:gd name="adj" fmla="val 15009"/>
            </a:avLst>
          </a:prstGeom>
          <a:solidFill>
            <a:srgbClr val="5F5153"/>
          </a:solidFill>
          <a:ln/>
        </p:spPr>
      </p:sp>
      <p:sp>
        <p:nvSpPr>
          <p:cNvPr id="15" name="Shape 10"/>
          <p:cNvSpPr/>
          <p:nvPr/>
        </p:nvSpPr>
        <p:spPr>
          <a:xfrm>
            <a:off x="793790" y="5911572"/>
            <a:ext cx="510302" cy="510302"/>
          </a:xfrm>
          <a:prstGeom prst="roundRect">
            <a:avLst>
              <a:gd name="adj" fmla="val 89594"/>
            </a:avLst>
          </a:prstGeom>
          <a:solidFill>
            <a:srgbClr val="5F5153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1306" y="6039207"/>
            <a:ext cx="255151" cy="25515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63811" y="6591895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Zone-Based Pricing</a:t>
            </a:r>
            <a:endParaRPr lang="en-US" sz="1650" dirty="0"/>
          </a:p>
        </p:txBody>
      </p:sp>
      <p:sp>
        <p:nvSpPr>
          <p:cNvPr id="18" name="Text 12"/>
          <p:cNvSpPr/>
          <p:nvPr/>
        </p:nvSpPr>
        <p:spPr>
          <a:xfrm>
            <a:off x="963811" y="6959679"/>
            <a:ext cx="60963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Adjust base fares for high-demand geographic areas</a:t>
            </a:r>
            <a:endParaRPr lang="en-US" sz="1300" dirty="0"/>
          </a:p>
        </p:txBody>
      </p:sp>
      <p:sp>
        <p:nvSpPr>
          <p:cNvPr id="19" name="Shape 13"/>
          <p:cNvSpPr/>
          <p:nvPr/>
        </p:nvSpPr>
        <p:spPr>
          <a:xfrm>
            <a:off x="7655362" y="5826562"/>
            <a:ext cx="6181130" cy="170021"/>
          </a:xfrm>
          <a:prstGeom prst="roundRect">
            <a:avLst>
              <a:gd name="adj" fmla="val 15009"/>
            </a:avLst>
          </a:prstGeom>
          <a:solidFill>
            <a:srgbClr val="5F5153"/>
          </a:solidFill>
          <a:ln/>
        </p:spPr>
      </p:sp>
      <p:sp>
        <p:nvSpPr>
          <p:cNvPr id="20" name="Shape 14"/>
          <p:cNvSpPr/>
          <p:nvPr/>
        </p:nvSpPr>
        <p:spPr>
          <a:xfrm>
            <a:off x="7400211" y="5656421"/>
            <a:ext cx="510302" cy="510302"/>
          </a:xfrm>
          <a:prstGeom prst="roundRect">
            <a:avLst>
              <a:gd name="adj" fmla="val 89594"/>
            </a:avLst>
          </a:prstGeom>
          <a:solidFill>
            <a:srgbClr val="5F5153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27727" y="5784056"/>
            <a:ext cx="255151" cy="255151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570232" y="6336744"/>
            <a:ext cx="2536150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Continuous Monitoring</a:t>
            </a:r>
            <a:endParaRPr lang="en-US" sz="1650" dirty="0"/>
          </a:p>
        </p:txBody>
      </p:sp>
      <p:sp>
        <p:nvSpPr>
          <p:cNvPr id="23" name="Text 16"/>
          <p:cNvSpPr/>
          <p:nvPr/>
        </p:nvSpPr>
        <p:spPr>
          <a:xfrm>
            <a:off x="7570232" y="6704528"/>
            <a:ext cx="60963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Regular model updates with fresh data to maintain accuracy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77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Agenda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014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95193"/>
            <a:ext cx="4196358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69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Problem Statement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159919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Define the core challenge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14014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495193"/>
            <a:ext cx="4196358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2669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Research Question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159919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Frame the hypothesis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14014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495193"/>
            <a:ext cx="4196358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2669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Overview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159919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Explore dataset structure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4274701"/>
            <a:ext cx="4196358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4449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Methodology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4939427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Statistical approach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5216962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5216962" y="4274701"/>
            <a:ext cx="4196358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21" name="Text 19"/>
          <p:cNvSpPr/>
          <p:nvPr/>
        </p:nvSpPr>
        <p:spPr>
          <a:xfrm>
            <a:off x="5216962" y="4449008"/>
            <a:ext cx="28396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Analysis &amp; Findings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216962" y="4939427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Results interpretation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640133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9640133" y="4274701"/>
            <a:ext cx="4196358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25" name="Text 23"/>
          <p:cNvSpPr/>
          <p:nvPr/>
        </p:nvSpPr>
        <p:spPr>
          <a:xfrm>
            <a:off x="9640133" y="4449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Hypothesis Testing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9640133" y="4939427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Validate conclusions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793790" y="569916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07</a:t>
            </a:r>
            <a:endParaRPr lang="en-US" sz="1750" dirty="0"/>
          </a:p>
        </p:txBody>
      </p:sp>
      <p:sp>
        <p:nvSpPr>
          <p:cNvPr id="28" name="Shape 26"/>
          <p:cNvSpPr/>
          <p:nvPr/>
        </p:nvSpPr>
        <p:spPr>
          <a:xfrm>
            <a:off x="793790" y="6054209"/>
            <a:ext cx="13042702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29" name="Text 27"/>
          <p:cNvSpPr/>
          <p:nvPr/>
        </p:nvSpPr>
        <p:spPr>
          <a:xfrm>
            <a:off x="793790" y="62285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Recommendations</a:t>
            </a:r>
            <a:endParaRPr lang="en-US" sz="2200" dirty="0"/>
          </a:p>
        </p:txBody>
      </p:sp>
      <p:sp>
        <p:nvSpPr>
          <p:cNvPr id="30" name="Text 28"/>
          <p:cNvSpPr/>
          <p:nvPr/>
        </p:nvSpPr>
        <p:spPr>
          <a:xfrm>
            <a:off x="793790" y="6718935"/>
            <a:ext cx="13042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Actionable insights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42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49962"/>
            <a:ext cx="607254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Understanding Taxi Fare Dynamics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20206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Urban taxi services face pricing complexity driven by multiple factors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3194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Distance and time variations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7414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Surge pricing patterns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1634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Geographic differences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458539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Payment method impact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2551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Goal: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Identify key drivers of fare amounts to optimize pricing strategy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959096" y="2527221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48058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233" y="567452"/>
            <a:ext cx="5159454" cy="644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Research Question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2233" y="1521857"/>
            <a:ext cx="7699534" cy="1299210"/>
          </a:xfrm>
          <a:prstGeom prst="roundRect">
            <a:avLst>
              <a:gd name="adj" fmla="val 8446"/>
            </a:avLst>
          </a:prstGeom>
          <a:solidFill>
            <a:srgbClr val="403234"/>
          </a:solidFill>
          <a:ln w="22860">
            <a:solidFill>
              <a:srgbClr val="786A6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99373" y="1521857"/>
            <a:ext cx="91440" cy="1299210"/>
          </a:xfrm>
          <a:prstGeom prst="roundRect">
            <a:avLst>
              <a:gd name="adj" fmla="val 33855"/>
            </a:avLst>
          </a:prstGeom>
          <a:solidFill>
            <a:srgbClr val="E2C2B3"/>
          </a:solidFill>
          <a:ln/>
        </p:spPr>
      </p:sp>
      <p:sp>
        <p:nvSpPr>
          <p:cNvPr id="6" name="Text 3"/>
          <p:cNvSpPr/>
          <p:nvPr/>
        </p:nvSpPr>
        <p:spPr>
          <a:xfrm>
            <a:off x="1020008" y="1751052"/>
            <a:ext cx="3147060" cy="386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Primary Hypothesis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020008" y="2261830"/>
            <a:ext cx="7172563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Does trip distance significantly impact total fare amount?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22233" y="3027402"/>
            <a:ext cx="7699534" cy="2103596"/>
          </a:xfrm>
          <a:prstGeom prst="roundRect">
            <a:avLst>
              <a:gd name="adj" fmla="val 5216"/>
            </a:avLst>
          </a:prstGeom>
          <a:solidFill>
            <a:srgbClr val="403234"/>
          </a:solidFill>
          <a:ln w="22860">
            <a:solidFill>
              <a:srgbClr val="786A6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99373" y="3027402"/>
            <a:ext cx="91440" cy="2103596"/>
          </a:xfrm>
          <a:prstGeom prst="roundRect">
            <a:avLst>
              <a:gd name="adj" fmla="val 33855"/>
            </a:avLst>
          </a:prstGeom>
          <a:solidFill>
            <a:srgbClr val="E2C2B3"/>
          </a:solidFill>
          <a:ln/>
        </p:spPr>
      </p:sp>
      <p:sp>
        <p:nvSpPr>
          <p:cNvPr id="10" name="Text 7"/>
          <p:cNvSpPr/>
          <p:nvPr/>
        </p:nvSpPr>
        <p:spPr>
          <a:xfrm>
            <a:off x="1020008" y="3256598"/>
            <a:ext cx="3312081" cy="386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Secondary Questions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1020008" y="3767376"/>
            <a:ext cx="7172563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Time of day influence on pricing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020008" y="4169569"/>
            <a:ext cx="7172563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Payment type correlation with fare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20008" y="4571762"/>
            <a:ext cx="7172563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Geographic zone pricing differences</a:t>
            </a:r>
            <a:endParaRPr lang="en-US" sz="1600" dirty="0"/>
          </a:p>
        </p:txBody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33" y="5363170"/>
            <a:ext cx="7699534" cy="254996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3199"/>
            <a:ext cx="4252913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Overview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789986"/>
            <a:ext cx="300049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Dataset Characteristics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93790" y="2385179"/>
            <a:ext cx="3386971" cy="561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50K+</a:t>
            </a:r>
            <a:endParaRPr lang="en-US" sz="4400" dirty="0"/>
          </a:p>
        </p:txBody>
      </p:sp>
      <p:sp>
        <p:nvSpPr>
          <p:cNvPr id="5" name="Text 3"/>
          <p:cNvSpPr/>
          <p:nvPr/>
        </p:nvSpPr>
        <p:spPr>
          <a:xfrm>
            <a:off x="1423987" y="3159085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Trip Records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93790" y="3594854"/>
            <a:ext cx="338697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Comprehensive sample size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4393406" y="2385179"/>
            <a:ext cx="3387090" cy="561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12</a:t>
            </a:r>
            <a:endParaRPr lang="en-US" sz="4400" dirty="0"/>
          </a:p>
        </p:txBody>
      </p:sp>
      <p:sp>
        <p:nvSpPr>
          <p:cNvPr id="8" name="Text 6"/>
          <p:cNvSpPr/>
          <p:nvPr/>
        </p:nvSpPr>
        <p:spPr>
          <a:xfrm>
            <a:off x="5023723" y="3159085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Variables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4393406" y="3594854"/>
            <a:ext cx="3387090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Rich feature set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2593538" y="4292203"/>
            <a:ext cx="3387090" cy="561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8</a:t>
            </a:r>
            <a:endParaRPr lang="en-US" sz="4400" dirty="0"/>
          </a:p>
        </p:txBody>
      </p:sp>
      <p:sp>
        <p:nvSpPr>
          <p:cNvPr id="11" name="Text 9"/>
          <p:cNvSpPr/>
          <p:nvPr/>
        </p:nvSpPr>
        <p:spPr>
          <a:xfrm>
            <a:off x="3223855" y="5066109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Key Metrics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2593538" y="5501878"/>
            <a:ext cx="3387090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Fare, distance, time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793790" y="5965388"/>
            <a:ext cx="2172891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Quality Checks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93790" y="6401157"/>
            <a:ext cx="698670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Missing value treatment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793790" y="6732865"/>
            <a:ext cx="698670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Outlier detection and removal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793790" y="7064573"/>
            <a:ext cx="698670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Normalization applied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8203168" y="1772960"/>
            <a:ext cx="5640943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7915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2397800"/>
            <a:ext cx="3583067" cy="447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Methodology</a:t>
            </a:r>
            <a:endParaRPr lang="en-US" sz="2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644" y="3060502"/>
            <a:ext cx="6543556" cy="5732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14876" y="3777020"/>
            <a:ext cx="1791533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Preparation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914876" y="4086939"/>
            <a:ext cx="6257092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Clean, transform, validate</a:t>
            </a:r>
            <a:endParaRPr lang="en-US" sz="11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3060502"/>
            <a:ext cx="6543556" cy="5732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58432" y="3777020"/>
            <a:ext cx="1895832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Exploratory Analysis</a:t>
            </a:r>
            <a:endParaRPr lang="en-US" sz="1400" dirty="0"/>
          </a:p>
        </p:txBody>
      </p:sp>
      <p:sp>
        <p:nvSpPr>
          <p:cNvPr id="9" name="Text 4"/>
          <p:cNvSpPr/>
          <p:nvPr/>
        </p:nvSpPr>
        <p:spPr>
          <a:xfrm>
            <a:off x="7458432" y="4086939"/>
            <a:ext cx="6257092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Visualize distributions</a:t>
            </a:r>
            <a:endParaRPr lang="en-US" sz="11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44" y="4459486"/>
            <a:ext cx="6543556" cy="5732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14876" y="5176004"/>
            <a:ext cx="1791533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Statistical Testing</a:t>
            </a:r>
            <a:endParaRPr lang="en-US" sz="1400" dirty="0"/>
          </a:p>
        </p:txBody>
      </p:sp>
      <p:sp>
        <p:nvSpPr>
          <p:cNvPr id="12" name="Text 6"/>
          <p:cNvSpPr/>
          <p:nvPr/>
        </p:nvSpPr>
        <p:spPr>
          <a:xfrm>
            <a:off x="914876" y="5485924"/>
            <a:ext cx="6257092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Apply hypothesis tests</a:t>
            </a:r>
            <a:endParaRPr lang="en-US" sz="11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4459486"/>
            <a:ext cx="6543556" cy="57328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58432" y="5176004"/>
            <a:ext cx="1791533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Interpretation</a:t>
            </a:r>
            <a:endParaRPr lang="en-US" sz="1400" dirty="0"/>
          </a:p>
        </p:txBody>
      </p:sp>
      <p:sp>
        <p:nvSpPr>
          <p:cNvPr id="15" name="Text 8"/>
          <p:cNvSpPr/>
          <p:nvPr/>
        </p:nvSpPr>
        <p:spPr>
          <a:xfrm>
            <a:off x="7458432" y="5485924"/>
            <a:ext cx="6257092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Draw conclusions</a:t>
            </a:r>
            <a:endParaRPr lang="en-US" sz="1100" dirty="0"/>
          </a:p>
        </p:txBody>
      </p:sp>
      <p:sp>
        <p:nvSpPr>
          <p:cNvPr id="16" name="Text 9"/>
          <p:cNvSpPr/>
          <p:nvPr/>
        </p:nvSpPr>
        <p:spPr>
          <a:xfrm>
            <a:off x="771644" y="6073378"/>
            <a:ext cx="2205157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Statistical Approach</a:t>
            </a:r>
            <a:endParaRPr lang="en-US" sz="1650" dirty="0"/>
          </a:p>
        </p:txBody>
      </p:sp>
      <p:sp>
        <p:nvSpPr>
          <p:cNvPr id="17" name="Text 10"/>
          <p:cNvSpPr/>
          <p:nvPr/>
        </p:nvSpPr>
        <p:spPr>
          <a:xfrm>
            <a:off x="771644" y="6557010"/>
            <a:ext cx="13087112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Pearson correlation analysis</a:t>
            </a:r>
            <a:endParaRPr lang="en-US" sz="1100" dirty="0"/>
          </a:p>
        </p:txBody>
      </p:sp>
      <p:sp>
        <p:nvSpPr>
          <p:cNvPr id="18" name="Text 11"/>
          <p:cNvSpPr/>
          <p:nvPr/>
        </p:nvSpPr>
        <p:spPr>
          <a:xfrm>
            <a:off x="771644" y="6836450"/>
            <a:ext cx="13087112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Linear regression modeling</a:t>
            </a:r>
            <a:endParaRPr lang="en-US" sz="1100" dirty="0"/>
          </a:p>
        </p:txBody>
      </p:sp>
      <p:sp>
        <p:nvSpPr>
          <p:cNvPr id="19" name="Text 12"/>
          <p:cNvSpPr/>
          <p:nvPr/>
        </p:nvSpPr>
        <p:spPr>
          <a:xfrm>
            <a:off x="771644" y="7115889"/>
            <a:ext cx="13087112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ANOVA for group comparisons</a:t>
            </a:r>
            <a:endParaRPr lang="en-US" sz="1100" dirty="0"/>
          </a:p>
        </p:txBody>
      </p:sp>
      <p:sp>
        <p:nvSpPr>
          <p:cNvPr id="20" name="Text 13"/>
          <p:cNvSpPr/>
          <p:nvPr/>
        </p:nvSpPr>
        <p:spPr>
          <a:xfrm>
            <a:off x="771644" y="7395329"/>
            <a:ext cx="13087112" cy="229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Significance level: α = 0.05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08021"/>
            <a:ext cx="63195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Analysis and Findings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56961"/>
            <a:ext cx="3664744" cy="2531745"/>
          </a:xfrm>
          <a:prstGeom prst="roundRect">
            <a:avLst>
              <a:gd name="adj" fmla="val 1344"/>
            </a:avLst>
          </a:prstGeom>
          <a:solidFill>
            <a:srgbClr val="5F515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583775"/>
            <a:ext cx="29822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Distance Correlation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074194"/>
            <a:ext cx="3211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 = 0.89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07004" y="3573185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Strong positive relationship between trip distance and fare amount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2356961"/>
            <a:ext cx="3664863" cy="2531745"/>
          </a:xfrm>
          <a:prstGeom prst="roundRect">
            <a:avLst>
              <a:gd name="adj" fmla="val 1344"/>
            </a:avLst>
          </a:prstGeom>
          <a:solidFill>
            <a:srgbClr val="5F5153"/>
          </a:solidFill>
          <a:ln/>
        </p:spPr>
      </p:sp>
      <p:sp>
        <p:nvSpPr>
          <p:cNvPr id="9" name="Text 6"/>
          <p:cNvSpPr/>
          <p:nvPr/>
        </p:nvSpPr>
        <p:spPr>
          <a:xfrm>
            <a:off x="10398562" y="25837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Time Factor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98562" y="3074194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Peak vs Off-Peak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98562" y="35731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18% higher average fares during rush hours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115520"/>
            <a:ext cx="7556421" cy="1805940"/>
          </a:xfrm>
          <a:prstGeom prst="roundRect">
            <a:avLst>
              <a:gd name="adj" fmla="val 1884"/>
            </a:avLst>
          </a:prstGeom>
          <a:solidFill>
            <a:srgbClr val="5F5153"/>
          </a:solidFill>
          <a:ln/>
        </p:spPr>
      </p:sp>
      <p:sp>
        <p:nvSpPr>
          <p:cNvPr id="13" name="Text 10"/>
          <p:cNvSpPr/>
          <p:nvPr/>
        </p:nvSpPr>
        <p:spPr>
          <a:xfrm>
            <a:off x="65070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Payment Type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507004" y="583275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Card vs Cash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507004" y="633174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Credit card payments show 12% higher tip rates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6039" y="546854"/>
            <a:ext cx="4411147" cy="403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Hypothesis Testing Results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696039" y="1273731"/>
            <a:ext cx="1939052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Test Statistics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96039" y="1855351"/>
            <a:ext cx="6461522" cy="1005483"/>
          </a:xfrm>
          <a:prstGeom prst="roundRect">
            <a:avLst>
              <a:gd name="adj" fmla="val 7275"/>
            </a:avLst>
          </a:prstGeom>
          <a:solidFill>
            <a:srgbClr val="403234"/>
          </a:solidFill>
          <a:ln/>
        </p:spPr>
      </p:sp>
      <p:sp>
        <p:nvSpPr>
          <p:cNvPr id="5" name="Shape 3"/>
          <p:cNvSpPr/>
          <p:nvPr/>
        </p:nvSpPr>
        <p:spPr>
          <a:xfrm>
            <a:off x="696039" y="1840111"/>
            <a:ext cx="6461522" cy="60960"/>
          </a:xfrm>
          <a:prstGeom prst="roundRect">
            <a:avLst>
              <a:gd name="adj" fmla="val 31810"/>
            </a:avLst>
          </a:prstGeom>
          <a:solidFill>
            <a:srgbClr val="E2C2B3"/>
          </a:solidFill>
          <a:ln/>
        </p:spPr>
      </p:sp>
      <p:sp>
        <p:nvSpPr>
          <p:cNvPr id="6" name="Shape 4"/>
          <p:cNvSpPr/>
          <p:nvPr/>
        </p:nvSpPr>
        <p:spPr>
          <a:xfrm>
            <a:off x="3732907" y="1661517"/>
            <a:ext cx="387787" cy="387787"/>
          </a:xfrm>
          <a:prstGeom prst="roundRect">
            <a:avLst>
              <a:gd name="adj" fmla="val 235800"/>
            </a:avLst>
          </a:prstGeom>
          <a:solidFill>
            <a:srgbClr val="E2C2B3"/>
          </a:solidFill>
          <a:ln/>
        </p:spPr>
      </p:sp>
      <p:sp>
        <p:nvSpPr>
          <p:cNvPr id="7" name="Text 5"/>
          <p:cNvSpPr/>
          <p:nvPr/>
        </p:nvSpPr>
        <p:spPr>
          <a:xfrm>
            <a:off x="3849231" y="1758434"/>
            <a:ext cx="155019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1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840462" y="2178487"/>
            <a:ext cx="1615916" cy="201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Null Hypothesis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840462" y="2509599"/>
            <a:ext cx="6172676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Trip distance has no effect on fare amount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696039" y="3183850"/>
            <a:ext cx="6461522" cy="1005483"/>
          </a:xfrm>
          <a:prstGeom prst="roundRect">
            <a:avLst>
              <a:gd name="adj" fmla="val 7275"/>
            </a:avLst>
          </a:prstGeom>
          <a:solidFill>
            <a:srgbClr val="403234"/>
          </a:solidFill>
          <a:ln/>
        </p:spPr>
      </p:sp>
      <p:sp>
        <p:nvSpPr>
          <p:cNvPr id="11" name="Shape 9"/>
          <p:cNvSpPr/>
          <p:nvPr/>
        </p:nvSpPr>
        <p:spPr>
          <a:xfrm>
            <a:off x="696039" y="3168610"/>
            <a:ext cx="6461522" cy="60960"/>
          </a:xfrm>
          <a:prstGeom prst="roundRect">
            <a:avLst>
              <a:gd name="adj" fmla="val 31810"/>
            </a:avLst>
          </a:prstGeom>
          <a:solidFill>
            <a:srgbClr val="E2C2B3"/>
          </a:solidFill>
          <a:ln/>
        </p:spPr>
      </p:sp>
      <p:sp>
        <p:nvSpPr>
          <p:cNvPr id="12" name="Shape 10"/>
          <p:cNvSpPr/>
          <p:nvPr/>
        </p:nvSpPr>
        <p:spPr>
          <a:xfrm>
            <a:off x="3732907" y="2990017"/>
            <a:ext cx="387787" cy="387787"/>
          </a:xfrm>
          <a:prstGeom prst="roundRect">
            <a:avLst>
              <a:gd name="adj" fmla="val 235800"/>
            </a:avLst>
          </a:prstGeom>
          <a:solidFill>
            <a:srgbClr val="E2C2B3"/>
          </a:solidFill>
          <a:ln/>
        </p:spPr>
      </p:sp>
      <p:sp>
        <p:nvSpPr>
          <p:cNvPr id="13" name="Text 11"/>
          <p:cNvSpPr/>
          <p:nvPr/>
        </p:nvSpPr>
        <p:spPr>
          <a:xfrm>
            <a:off x="3849231" y="3086933"/>
            <a:ext cx="155019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2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840462" y="3506986"/>
            <a:ext cx="1615916" cy="201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Test Applied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840462" y="3838099"/>
            <a:ext cx="6172676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Linear regression F-test</a:t>
            </a:r>
            <a:endParaRPr lang="en-US" sz="1000" dirty="0"/>
          </a:p>
        </p:txBody>
      </p:sp>
      <p:sp>
        <p:nvSpPr>
          <p:cNvPr id="16" name="Shape 14"/>
          <p:cNvSpPr/>
          <p:nvPr/>
        </p:nvSpPr>
        <p:spPr>
          <a:xfrm>
            <a:off x="696039" y="4512350"/>
            <a:ext cx="6461522" cy="1005483"/>
          </a:xfrm>
          <a:prstGeom prst="roundRect">
            <a:avLst>
              <a:gd name="adj" fmla="val 7275"/>
            </a:avLst>
          </a:prstGeom>
          <a:solidFill>
            <a:srgbClr val="403234"/>
          </a:solidFill>
          <a:ln/>
        </p:spPr>
      </p:sp>
      <p:sp>
        <p:nvSpPr>
          <p:cNvPr id="17" name="Shape 15"/>
          <p:cNvSpPr/>
          <p:nvPr/>
        </p:nvSpPr>
        <p:spPr>
          <a:xfrm>
            <a:off x="696039" y="4497110"/>
            <a:ext cx="6461522" cy="60960"/>
          </a:xfrm>
          <a:prstGeom prst="roundRect">
            <a:avLst>
              <a:gd name="adj" fmla="val 31810"/>
            </a:avLst>
          </a:prstGeom>
          <a:solidFill>
            <a:srgbClr val="E2C2B3"/>
          </a:solidFill>
          <a:ln/>
        </p:spPr>
      </p:sp>
      <p:sp>
        <p:nvSpPr>
          <p:cNvPr id="18" name="Shape 16"/>
          <p:cNvSpPr/>
          <p:nvPr/>
        </p:nvSpPr>
        <p:spPr>
          <a:xfrm>
            <a:off x="3732907" y="4318516"/>
            <a:ext cx="387787" cy="387787"/>
          </a:xfrm>
          <a:prstGeom prst="roundRect">
            <a:avLst>
              <a:gd name="adj" fmla="val 235800"/>
            </a:avLst>
          </a:prstGeom>
          <a:solidFill>
            <a:srgbClr val="E2C2B3"/>
          </a:solidFill>
          <a:ln/>
        </p:spPr>
      </p:sp>
      <p:sp>
        <p:nvSpPr>
          <p:cNvPr id="19" name="Text 17"/>
          <p:cNvSpPr/>
          <p:nvPr/>
        </p:nvSpPr>
        <p:spPr>
          <a:xfrm>
            <a:off x="3849231" y="4415433"/>
            <a:ext cx="155019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3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840462" y="4835485"/>
            <a:ext cx="1615916" cy="201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P-value</a:t>
            </a:r>
            <a:endParaRPr lang="en-US" sz="1250" dirty="0"/>
          </a:p>
        </p:txBody>
      </p:sp>
      <p:sp>
        <p:nvSpPr>
          <p:cNvPr id="21" name="Text 19"/>
          <p:cNvSpPr/>
          <p:nvPr/>
        </p:nvSpPr>
        <p:spPr>
          <a:xfrm>
            <a:off x="840462" y="5166598"/>
            <a:ext cx="6172676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&lt; 0.001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(highly significant)</a:t>
            </a:r>
            <a:endParaRPr lang="en-US" sz="1000" dirty="0"/>
          </a:p>
        </p:txBody>
      </p:sp>
      <p:sp>
        <p:nvSpPr>
          <p:cNvPr id="22" name="Shape 20"/>
          <p:cNvSpPr/>
          <p:nvPr/>
        </p:nvSpPr>
        <p:spPr>
          <a:xfrm>
            <a:off x="696039" y="5840849"/>
            <a:ext cx="6461522" cy="1005483"/>
          </a:xfrm>
          <a:prstGeom prst="roundRect">
            <a:avLst>
              <a:gd name="adj" fmla="val 7275"/>
            </a:avLst>
          </a:prstGeom>
          <a:solidFill>
            <a:srgbClr val="403234"/>
          </a:solidFill>
          <a:ln/>
        </p:spPr>
      </p:sp>
      <p:sp>
        <p:nvSpPr>
          <p:cNvPr id="23" name="Shape 21"/>
          <p:cNvSpPr/>
          <p:nvPr/>
        </p:nvSpPr>
        <p:spPr>
          <a:xfrm>
            <a:off x="696039" y="5825609"/>
            <a:ext cx="6461522" cy="60960"/>
          </a:xfrm>
          <a:prstGeom prst="roundRect">
            <a:avLst>
              <a:gd name="adj" fmla="val 31810"/>
            </a:avLst>
          </a:prstGeom>
          <a:solidFill>
            <a:srgbClr val="E2C2B3"/>
          </a:solidFill>
          <a:ln/>
        </p:spPr>
      </p:sp>
      <p:sp>
        <p:nvSpPr>
          <p:cNvPr id="24" name="Shape 22"/>
          <p:cNvSpPr/>
          <p:nvPr/>
        </p:nvSpPr>
        <p:spPr>
          <a:xfrm>
            <a:off x="3732907" y="5647015"/>
            <a:ext cx="387787" cy="387787"/>
          </a:xfrm>
          <a:prstGeom prst="roundRect">
            <a:avLst>
              <a:gd name="adj" fmla="val 235800"/>
            </a:avLst>
          </a:prstGeom>
          <a:solidFill>
            <a:srgbClr val="E2C2B3"/>
          </a:solidFill>
          <a:ln/>
        </p:spPr>
      </p:sp>
      <p:sp>
        <p:nvSpPr>
          <p:cNvPr id="25" name="Text 23"/>
          <p:cNvSpPr/>
          <p:nvPr/>
        </p:nvSpPr>
        <p:spPr>
          <a:xfrm>
            <a:off x="3849231" y="5743932"/>
            <a:ext cx="155019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4</a:t>
            </a:r>
            <a:endParaRPr lang="en-US" sz="1200" dirty="0"/>
          </a:p>
        </p:txBody>
      </p:sp>
      <p:sp>
        <p:nvSpPr>
          <p:cNvPr id="26" name="Text 24"/>
          <p:cNvSpPr/>
          <p:nvPr/>
        </p:nvSpPr>
        <p:spPr>
          <a:xfrm>
            <a:off x="840462" y="6163985"/>
            <a:ext cx="1615916" cy="201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Conclusion</a:t>
            </a:r>
            <a:endParaRPr lang="en-US" sz="1250" dirty="0"/>
          </a:p>
        </p:txBody>
      </p:sp>
      <p:sp>
        <p:nvSpPr>
          <p:cNvPr id="27" name="Text 25"/>
          <p:cNvSpPr/>
          <p:nvPr/>
        </p:nvSpPr>
        <p:spPr>
          <a:xfrm>
            <a:off x="840462" y="6495098"/>
            <a:ext cx="6172676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007EBD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Reject null hypothesis</a:t>
            </a:r>
            <a:endParaRPr lang="en-US" sz="1000" dirty="0"/>
          </a:p>
        </p:txBody>
      </p:sp>
      <p:sp>
        <p:nvSpPr>
          <p:cNvPr id="28" name="Text 26"/>
          <p:cNvSpPr/>
          <p:nvPr/>
        </p:nvSpPr>
        <p:spPr>
          <a:xfrm>
            <a:off x="7480459" y="1260872"/>
            <a:ext cx="6461522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endParaRPr lang="en-US" sz="1000" dirty="0"/>
          </a:p>
        </p:txBody>
      </p:sp>
      <p:sp>
        <p:nvSpPr>
          <p:cNvPr id="29" name="Shape 27"/>
          <p:cNvSpPr/>
          <p:nvPr/>
        </p:nvSpPr>
        <p:spPr>
          <a:xfrm>
            <a:off x="696039" y="7137083"/>
            <a:ext cx="13238321" cy="549116"/>
          </a:xfrm>
          <a:prstGeom prst="roundRect">
            <a:avLst>
              <a:gd name="adj" fmla="val 3531"/>
            </a:avLst>
          </a:prstGeom>
          <a:solidFill>
            <a:srgbClr val="372015"/>
          </a:solidFill>
          <a:ln/>
        </p:spPr>
      </p:sp>
      <p:pic>
        <p:nvPicPr>
          <p:cNvPr id="3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5222" y="7345442"/>
            <a:ext cx="161568" cy="129183"/>
          </a:xfrm>
          <a:prstGeom prst="rect">
            <a:avLst/>
          </a:prstGeom>
        </p:spPr>
      </p:pic>
      <p:sp>
        <p:nvSpPr>
          <p:cNvPr id="31" name="Text 28"/>
          <p:cNvSpPr/>
          <p:nvPr/>
        </p:nvSpPr>
        <p:spPr>
          <a:xfrm>
            <a:off x="1115973" y="7298531"/>
            <a:ext cx="12689205" cy="20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Key Finding: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Distance explains 79% of fare variation (R² = 0.79)</a:t>
            </a:r>
            <a:endParaRPr lang="en-US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7004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Model Performance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89%</a:t>
            </a:r>
            <a:endParaRPr lang="en-US" sz="4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87673" y="6140529"/>
            <a:ext cx="2970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Correlation Strength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Distance to fare relationship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79%</a:t>
            </a:r>
            <a:endParaRPr lang="en-US" sz="44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Variance Explained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Model R-squared value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95%</a:t>
            </a:r>
            <a:endParaRPr lang="en-US" sz="44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294977" y="6140529"/>
            <a:ext cx="29246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Prediction Accuracy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Within ±$3 margin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2025-11-20T17:32:28Z</dcterms:created>
  <dcterms:modified xsi:type="dcterms:W3CDTF">2025-11-20T17:32:28Z</dcterms:modified>
</cp:coreProperties>
</file>